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8" r:id="rId3"/>
    <p:sldId id="262" r:id="rId4"/>
    <p:sldId id="259" r:id="rId5"/>
    <p:sldId id="260" r:id="rId6"/>
    <p:sldId id="261" r:id="rId7"/>
    <p:sldId id="257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E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3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8BED02-635E-4188-9469-D9AE1AD0BBED}" type="datetimeFigureOut">
              <a:rPr lang="ru-RU"/>
              <a:pPr>
                <a:defRPr/>
              </a:pPr>
              <a:t>29.09.2015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FAA9C0-726A-4545-B72D-AD4E7D0C10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337EAB-F747-48A1-9EDE-95FD1C0E4E50}" type="datetimeFigureOut">
              <a:rPr lang="ru-RU"/>
              <a:pPr>
                <a:defRPr/>
              </a:pPr>
              <a:t>29.09.2015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3630F7-213C-4523-B531-73E6AE6BBE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3F8A32-925D-4E3F-BB4E-178C9301C65F}" type="datetimeFigureOut">
              <a:rPr lang="ru-RU"/>
              <a:pPr>
                <a:defRPr/>
              </a:pPr>
              <a:t>29.09.2015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5F919D-1E1F-405C-B648-2A69AD02D2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8DAAC1-2C90-4C4A-8721-3B54DD46A839}" type="datetimeFigureOut">
              <a:rPr lang="ru-RU"/>
              <a:pPr>
                <a:defRPr/>
              </a:pPr>
              <a:t>29.09.2015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BA66D2-6772-4EA2-8233-DB67D69E21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833D2B-C0D8-46E0-8E33-5D77811B6248}" type="datetimeFigureOut">
              <a:rPr lang="ru-RU"/>
              <a:pPr>
                <a:defRPr/>
              </a:pPr>
              <a:t>29.09.2015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75F1C9-BA8E-47DC-ABAD-5679E07B1F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8C9450-74E2-42C5-B6B4-B5D6E1362229}" type="datetimeFigureOut">
              <a:rPr lang="ru-RU"/>
              <a:pPr>
                <a:defRPr/>
              </a:pPr>
              <a:t>29.09.2015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F33F7E-8A47-4406-A5AF-3347093E3A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A2B086-BDE3-415B-B674-A269AD234546}" type="datetimeFigureOut">
              <a:rPr lang="ru-RU"/>
              <a:pPr>
                <a:defRPr/>
              </a:pPr>
              <a:t>29.09.2015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BE7024-3CE2-4A35-894A-66C79D0D67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CAD72-365B-426C-9BB1-DBF4F0234A76}" type="datetimeFigureOut">
              <a:rPr lang="ru-RU"/>
              <a:pPr>
                <a:defRPr/>
              </a:pPr>
              <a:t>29.09.2015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AEFE83-5CDC-4ADA-93D3-7ED245AE1B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EA4FA-11E4-40AA-887B-C58F3E13F958}" type="datetimeFigureOut">
              <a:rPr lang="ru-RU"/>
              <a:pPr>
                <a:defRPr/>
              </a:pPr>
              <a:t>29.09.2015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448169-E0C6-4710-999B-C7A6A98E86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D7785D-95C2-4435-80F0-C8A63C6EA1DC}" type="datetimeFigureOut">
              <a:rPr lang="ru-RU"/>
              <a:pPr>
                <a:defRPr/>
              </a:pPr>
              <a:t>29.09.2015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375623-6CF6-4EB3-8DC5-A25FDB208A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ADCE5B-32F9-4B76-A0F7-C4F3390AB756}" type="datetimeFigureOut">
              <a:rPr lang="ru-RU"/>
              <a:pPr>
                <a:defRPr/>
              </a:pPr>
              <a:t>29.09.2015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38023E-B87A-4518-AC71-C85A22A9D3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B9737A7-B24B-4EB7-B26D-D7970ADAC5DD}" type="datetimeFigureOut">
              <a:rPr lang="ru-RU"/>
              <a:pPr>
                <a:defRPr/>
              </a:pPr>
              <a:t>29.09.2015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F5E47E9-EE08-46E3-A26B-DD40DE98DB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  <p:sldLayoutId id="2147483817" r:id="rId2"/>
    <p:sldLayoutId id="2147483818" r:id="rId3"/>
    <p:sldLayoutId id="2147483815" r:id="rId4"/>
    <p:sldLayoutId id="2147483819" r:id="rId5"/>
    <p:sldLayoutId id="2147483814" r:id="rId6"/>
    <p:sldLayoutId id="2147483820" r:id="rId7"/>
    <p:sldLayoutId id="2147483821" r:id="rId8"/>
    <p:sldLayoutId id="2147483822" r:id="rId9"/>
    <p:sldLayoutId id="2147483813" r:id="rId10"/>
    <p:sldLayoutId id="2147483823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0800000" flipV="1">
            <a:off x="381000" y="428604"/>
            <a:ext cx="8458200" cy="4786346"/>
          </a:xfrm>
        </p:spPr>
        <p:txBody>
          <a:bodyPr>
            <a:normAutofit fontScale="90000"/>
          </a:bodyPr>
          <a:lstStyle/>
          <a:p>
            <a:pPr algn="ctr"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Segoe Print" pitchFamily="2" charset="0"/>
                <a:ea typeface="KaiTi" pitchFamily="49" charset="-122"/>
                <a:cs typeface="David" pitchFamily="34" charset="-79"/>
              </a:rPr>
              <a:t>Психолого-педагогические рекомендации по профилактике </a:t>
            </a:r>
            <a:r>
              <a:rPr lang="ru-RU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Segoe Print" pitchFamily="2" charset="0"/>
                <a:ea typeface="KaiTi" pitchFamily="49" charset="-122"/>
                <a:cs typeface="David" pitchFamily="34" charset="-79"/>
              </a:rPr>
              <a:t>аутодеструктивного</a:t>
            </a: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Segoe Print" pitchFamily="2" charset="0"/>
                <a:ea typeface="KaiTi" pitchFamily="49" charset="-122"/>
                <a:cs typeface="David" pitchFamily="34" charset="-79"/>
              </a:rPr>
              <a:t/>
            </a:r>
            <a:b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Segoe Print" pitchFamily="2" charset="0"/>
                <a:ea typeface="KaiTi" pitchFamily="49" charset="-122"/>
                <a:cs typeface="David" pitchFamily="34" charset="-79"/>
              </a:rPr>
            </a:b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Segoe Print" pitchFamily="2" charset="0"/>
                <a:ea typeface="KaiTi" pitchFamily="49" charset="-122"/>
                <a:cs typeface="David" pitchFamily="34" charset="-79"/>
              </a:rPr>
              <a:t> поведения подростков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5143500"/>
            <a:ext cx="8458200" cy="1214438"/>
          </a:xfrm>
        </p:spPr>
        <p:txBody>
          <a:bodyPr/>
          <a:lstStyle/>
          <a:p>
            <a:pPr algn="r"/>
            <a:r>
              <a:rPr lang="ru-RU" i="1" smtClean="0">
                <a:solidFill>
                  <a:srgbClr val="002060"/>
                </a:solidFill>
              </a:rPr>
              <a:t>Павлова Е.Е. педагог-психолог</a:t>
            </a:r>
          </a:p>
          <a:p>
            <a:pPr algn="r"/>
            <a:r>
              <a:rPr lang="ru-RU" i="1" smtClean="0">
                <a:solidFill>
                  <a:srgbClr val="002060"/>
                </a:solidFill>
              </a:rPr>
              <a:t>МБОУ «Гимназия №17»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794" y="357166"/>
            <a:ext cx="7062806" cy="3357586"/>
          </a:xfrm>
        </p:spPr>
        <p:txBody>
          <a:bodyPr>
            <a:noAutofit/>
          </a:bodyPr>
          <a:lstStyle/>
          <a:p>
            <a:pPr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Наркомания </a:t>
            </a:r>
            <a:b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токсикомания</a:t>
            </a:r>
            <a:b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алкоголизм</a:t>
            </a:r>
            <a:b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попытка самоповреждения</a:t>
            </a:r>
            <a:b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суицид</a:t>
            </a:r>
            <a:b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пропусках школьных занятий</a:t>
            </a:r>
            <a:b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бессодержательное времяпрепровождение</a:t>
            </a:r>
            <a:endParaRPr lang="ru-RU" sz="1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38" name="Содержимое 2"/>
          <p:cNvSpPr>
            <a:spLocks noGrp="1"/>
          </p:cNvSpPr>
          <p:nvPr>
            <p:ph idx="1"/>
          </p:nvPr>
        </p:nvSpPr>
        <p:spPr>
          <a:xfrm>
            <a:off x="304800" y="3643313"/>
            <a:ext cx="8686800" cy="2436812"/>
          </a:xfrm>
        </p:spPr>
        <p:txBody>
          <a:bodyPr/>
          <a:lstStyle/>
          <a:p>
            <a:pPr marL="0" indent="0" algn="r">
              <a:lnSpc>
                <a:spcPct val="150000"/>
              </a:lnSpc>
              <a:buFont typeface="Wingdings 2" pitchFamily="18" charset="2"/>
              <a:buNone/>
            </a:pPr>
            <a:r>
              <a:rPr lang="ru-RU" sz="2400" smtClean="0">
                <a:solidFill>
                  <a:srgbClr val="7030A0"/>
                </a:solidFill>
                <a:latin typeface="Comic Sans MS" pitchFamily="66" charset="0"/>
              </a:rPr>
              <a:t>Аутодеструкция — это аномальное состояние личности, выражающееся в стремлении индивида к саморазрушению вследствие искажения его социализации</a:t>
            </a:r>
          </a:p>
          <a:p>
            <a:pPr marL="0" indent="0" algn="r">
              <a:lnSpc>
                <a:spcPct val="150000"/>
              </a:lnSpc>
              <a:buFont typeface="Wingdings 2" pitchFamily="18" charset="2"/>
              <a:buNone/>
            </a:pPr>
            <a:endParaRPr lang="ru-RU" sz="2400" i="1" smtClean="0">
              <a:solidFill>
                <a:srgbClr val="002060"/>
              </a:solidFill>
            </a:endParaRPr>
          </a:p>
        </p:txBody>
      </p:sp>
      <p:sp>
        <p:nvSpPr>
          <p:cNvPr id="7" name="Штриховая стрелка вправо 6"/>
          <p:cNvSpPr/>
          <p:nvPr/>
        </p:nvSpPr>
        <p:spPr>
          <a:xfrm>
            <a:off x="214313" y="500063"/>
            <a:ext cx="1428750" cy="2571750"/>
          </a:xfrm>
          <a:prstGeom prst="strip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Segoe Print" pitchFamily="2" charset="0"/>
                <a:ea typeface="KaiTi" pitchFamily="49" charset="-122"/>
                <a:cs typeface="David" pitchFamily="34" charset="-79"/>
              </a:rPr>
              <a:t>Суицидальная </a:t>
            </a:r>
            <a:b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Segoe Print" pitchFamily="2" charset="0"/>
                <a:ea typeface="KaiTi" pitchFamily="49" charset="-122"/>
                <a:cs typeface="David" pitchFamily="34" charset="-79"/>
              </a:rPr>
            </a:br>
            <a: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Segoe Print" pitchFamily="2" charset="0"/>
                <a:ea typeface="KaiTi" pitchFamily="49" charset="-122"/>
                <a:cs typeface="David" pitchFamily="34" charset="-79"/>
              </a:rPr>
              <a:t>активность:</a:t>
            </a:r>
          </a:p>
        </p:txBody>
      </p:sp>
      <p:sp>
        <p:nvSpPr>
          <p:cNvPr id="1536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endParaRPr lang="ru-RU" smtClean="0">
              <a:solidFill>
                <a:srgbClr val="002060"/>
              </a:solidFill>
            </a:endParaRPr>
          </a:p>
          <a:p>
            <a:r>
              <a:rPr lang="ru-RU" smtClean="0">
                <a:solidFill>
                  <a:srgbClr val="002060"/>
                </a:solidFill>
              </a:rPr>
              <a:t>- суицидальные мысли;</a:t>
            </a:r>
          </a:p>
          <a:p>
            <a:r>
              <a:rPr lang="ru-RU" smtClean="0">
                <a:solidFill>
                  <a:srgbClr val="002060"/>
                </a:solidFill>
              </a:rPr>
              <a:t>- суицидальные тенденции;</a:t>
            </a:r>
          </a:p>
          <a:p>
            <a:r>
              <a:rPr lang="ru-RU" smtClean="0">
                <a:solidFill>
                  <a:srgbClr val="002060"/>
                </a:solidFill>
              </a:rPr>
              <a:t>- суицидальная готовность;</a:t>
            </a:r>
          </a:p>
          <a:p>
            <a:r>
              <a:rPr lang="ru-RU" smtClean="0">
                <a:solidFill>
                  <a:srgbClr val="002060"/>
                </a:solidFill>
              </a:rPr>
              <a:t>- суицидальные попытки;</a:t>
            </a:r>
          </a:p>
          <a:p>
            <a:r>
              <a:rPr lang="ru-RU" smtClean="0">
                <a:solidFill>
                  <a:srgbClr val="002060"/>
                </a:solidFill>
              </a:rPr>
              <a:t>- завершённый суицид.</a:t>
            </a:r>
          </a:p>
          <a:p>
            <a:pPr>
              <a:buFont typeface="Wingdings 2" pitchFamily="18" charset="2"/>
              <a:buNone/>
            </a:pPr>
            <a:endParaRPr lang="ru-RU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Содержимое 3" descr="http://www.maminpapin.ru/images/stories/Archi/Podrostki_i_roditeli.jpg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500563"/>
            <a:ext cx="3786188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Прямоугольник 5"/>
          <p:cNvSpPr>
            <a:spLocks noChangeArrowheads="1"/>
          </p:cNvSpPr>
          <p:nvPr/>
        </p:nvSpPr>
        <p:spPr bwMode="auto">
          <a:xfrm>
            <a:off x="2516188" y="785813"/>
            <a:ext cx="4111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002060"/>
                </a:solidFill>
                <a:latin typeface="Franklin Gothic Book"/>
              </a:rPr>
              <a:t>.</a:t>
            </a:r>
          </a:p>
        </p:txBody>
      </p:sp>
      <p:sp>
        <p:nvSpPr>
          <p:cNvPr id="16387" name="Прямоугольник 6"/>
          <p:cNvSpPr>
            <a:spLocks noChangeArrowheads="1"/>
          </p:cNvSpPr>
          <p:nvPr/>
        </p:nvSpPr>
        <p:spPr bwMode="auto">
          <a:xfrm>
            <a:off x="3132138" y="3244850"/>
            <a:ext cx="2476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002060"/>
                </a:solidFill>
                <a:latin typeface="Franklin Gothic Book"/>
              </a:rPr>
              <a:t> </a:t>
            </a:r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Segoe Print" pitchFamily="2" charset="0"/>
                <a:ea typeface="KaiTi" pitchFamily="49" charset="-122"/>
                <a:cs typeface="David" pitchFamily="34" charset="-79"/>
              </a:rPr>
              <a:t>Жизненные сценарии</a:t>
            </a:r>
            <a:b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Segoe Print" pitchFamily="2" charset="0"/>
                <a:ea typeface="KaiTi" pitchFamily="49" charset="-122"/>
                <a:cs typeface="David" pitchFamily="34" charset="-79"/>
              </a:rPr>
            </a:br>
            <a:endParaRPr lang="ru-RU" sz="32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  <a:latin typeface="Segoe Print" pitchFamily="2" charset="0"/>
              <a:ea typeface="KaiTi" pitchFamily="49" charset="-122"/>
              <a:cs typeface="David" pitchFamily="34" charset="-79"/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285750" y="1285875"/>
            <a:ext cx="8358188" cy="3857625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Segoe Print" pitchFamily="2" charset="0"/>
                <a:ea typeface="KaiTi" pitchFamily="49" charset="-122"/>
                <a:cs typeface="David" pitchFamily="34" charset="-79"/>
              </a:rPr>
              <a:t>«Сценарий – это то,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Segoe Print" pitchFamily="2" charset="0"/>
                <a:ea typeface="KaiTi" pitchFamily="49" charset="-122"/>
                <a:cs typeface="David" pitchFamily="34" charset="-79"/>
              </a:rPr>
              <a:t> что человек запланировал совершить в раннем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Segoe Print" pitchFamily="2" charset="0"/>
                <a:ea typeface="KaiTi" pitchFamily="49" charset="-122"/>
                <a:cs typeface="David" pitchFamily="34" charset="-79"/>
              </a:rPr>
              <a:t> детстве, а курс жизни – то, что реально происходит».</a:t>
            </a:r>
          </a:p>
          <a:p>
            <a:pPr algn="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Segoe Print" pitchFamily="2" charset="0"/>
                <a:ea typeface="KaiTi" pitchFamily="49" charset="-122"/>
                <a:cs typeface="David" pitchFamily="34" charset="-79"/>
              </a:rPr>
              <a:t>Эрик Берн</a:t>
            </a:r>
          </a:p>
        </p:txBody>
      </p:sp>
      <p:pic>
        <p:nvPicPr>
          <p:cNvPr id="16390" name="Picture 2" descr="E:\картинки суицид\ea3268cc7e8c8915c98df747c5b3c7c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00838" y="0"/>
            <a:ext cx="2443162" cy="294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614346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7030A0"/>
                </a:solidFill>
                <a:latin typeface="Segoe Print" pitchFamily="2" charset="0"/>
                <a:ea typeface="KaiTi" pitchFamily="49" charset="-122"/>
                <a:cs typeface="David" pitchFamily="34" charset="-79"/>
              </a:rPr>
              <a:t>coping</a:t>
            </a:r>
            <a:r>
              <a:rPr lang="en-US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Segoe Print" pitchFamily="2" charset="0"/>
                <a:ea typeface="KaiTi" pitchFamily="49" charset="-122"/>
                <a:cs typeface="David" pitchFamily="34" charset="-79"/>
              </a:rPr>
              <a:t> - </a:t>
            </a:r>
            <a:r>
              <a:rPr lang="ru-RU" b="1" dirty="0" smtClean="0">
                <a:solidFill>
                  <a:srgbClr val="7030A0"/>
                </a:solidFill>
                <a:latin typeface="Segoe Print" pitchFamily="2" charset="0"/>
                <a:ea typeface="KaiTi" pitchFamily="49" charset="-122"/>
                <a:cs typeface="David" pitchFamily="34" charset="-79"/>
              </a:rPr>
              <a:t>совладение</a:t>
            </a:r>
            <a:br>
              <a:rPr lang="ru-RU" b="1" dirty="0" smtClean="0">
                <a:solidFill>
                  <a:srgbClr val="7030A0"/>
                </a:solidFill>
                <a:latin typeface="Segoe Print" pitchFamily="2" charset="0"/>
                <a:ea typeface="KaiTi" pitchFamily="49" charset="-122"/>
                <a:cs typeface="David" pitchFamily="34" charset="-79"/>
              </a:rPr>
            </a:b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357313" y="1000125"/>
          <a:ext cx="6572250" cy="5691188"/>
        </p:xfrm>
        <a:graphic>
          <a:graphicData uri="http://schemas.openxmlformats.org/drawingml/2006/table">
            <a:tbl>
              <a:tblPr/>
              <a:tblGrid>
                <a:gridCol w="3168650"/>
                <a:gridCol w="3403600"/>
              </a:tblGrid>
              <a:tr h="373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Адаптивные копинг-стратегии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9387" marR="4938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Дезадаптивные копинг-стратегии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9387" marR="4938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2300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Поведение адекватно кризисной ситуации и личности индивидуума.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9387" marR="4938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Поведение НЕ адекватно кризисной ситуации и личности индивидуума.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9387" marR="4938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0263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Сопровождается кратко- и долговременным позитивным эффектом.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9387" marR="4938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Может привести к быстрому наступлению успокаивающему эффекту, но отдаленные последствия всегда отрицательны.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9387" marR="4938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22375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Используемые стратегии ориентированы на  поиск решения и направлены  как на внутренний ответ, так и на внешние проблемы.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9387" marR="4938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Стратегия ориентирована на саму реакцию и направлена на коррекцию эмоционального состояния индивидуума в  большей степени, чем на внешние стрессоры.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9387" marR="4938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0263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Поведение в целом направлено на сотрудничество с другими, действия предпринимаются своевременно.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9387" marR="4938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Поведение носит скорее манипулятивный и деструктивный характер.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9387" marR="4938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16000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Стратегия оказывает позитивное влияние на психическое и физическое здоровье, а так же на благополучие в целом.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9387" marR="4938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Стратегия оказывает негативное влияние на психическое и физическое  здоровье, а так же на благополучие в целом.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9387" marR="4938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4338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Поведение повышает устойчивость к стрессу.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9387" marR="4938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Поведение снижает устойчивость к стрессу.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9387" marR="4938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42852"/>
            <a:ext cx="8686800" cy="1214446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Segoe Print" pitchFamily="2" charset="0"/>
                <a:ea typeface="KaiTi" pitchFamily="49" charset="-122"/>
                <a:cs typeface="David" pitchFamily="34" charset="-79"/>
              </a:rPr>
              <a:t>предотвращение суицидального поведения:</a:t>
            </a:r>
            <a:endParaRPr lang="ru-RU" dirty="0"/>
          </a:p>
        </p:txBody>
      </p:sp>
      <p:sp>
        <p:nvSpPr>
          <p:cNvPr id="18434" name="Содержимое 3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5160962"/>
          </a:xfrm>
        </p:spPr>
        <p:txBody>
          <a:bodyPr/>
          <a:lstStyle/>
          <a:p>
            <a:pPr marL="457200" indent="-457200">
              <a:buFont typeface="Wingdings" pitchFamily="2" charset="2"/>
              <a:buChar char="Ø"/>
            </a:pPr>
            <a:r>
              <a:rPr lang="ru-RU" sz="2400" i="1" smtClean="0">
                <a:solidFill>
                  <a:srgbClr val="002060"/>
                </a:solidFill>
              </a:rPr>
              <a:t>проявление к подростку сочувствие и понимание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2400" i="1" smtClean="0">
                <a:solidFill>
                  <a:srgbClr val="002060"/>
                </a:solidFill>
              </a:rPr>
              <a:t>формирование компенсаторных механизмов поведения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2400" i="1" smtClean="0">
                <a:solidFill>
                  <a:srgbClr val="002060"/>
                </a:solidFill>
              </a:rPr>
              <a:t>внушать подростку оптимизм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2400" i="1" smtClean="0">
                <a:solidFill>
                  <a:srgbClr val="002060"/>
                </a:solidFill>
              </a:rPr>
              <a:t>формировать адекватное отношение к жизни и смерти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2400" i="1" smtClean="0">
                <a:solidFill>
                  <a:srgbClr val="002060"/>
                </a:solidFill>
              </a:rPr>
              <a:t>осуществлять контроль за поведением подростка, анализировать его отношения со сверстниками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2400" i="1" smtClean="0">
                <a:solidFill>
                  <a:srgbClr val="002060"/>
                </a:solidFill>
              </a:rPr>
              <a:t>владеть навыками снятия психологического напряжения в психотравмирующей ситуации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2400" i="1" smtClean="0">
                <a:solidFill>
                  <a:srgbClr val="002060"/>
                </a:solidFill>
              </a:rPr>
              <a:t>обучить социальным навыкам преодоление стресса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2400" i="1" smtClean="0">
                <a:solidFill>
                  <a:srgbClr val="002060"/>
                </a:solidFill>
              </a:rPr>
              <a:t>формировать адекватную самооценку подростка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43863" cy="1654175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945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9459" name="Содержимое 3" descr="http://s011.radikal.ru/i316/1012/9d/9a375c57b2a2.jpg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357188"/>
            <a:ext cx="8501062" cy="614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Другая 2">
      <a:dk1>
        <a:srgbClr val="FFFFFF"/>
      </a:dk1>
      <a:lt1>
        <a:srgbClr val="000000"/>
      </a:lt1>
      <a:dk2>
        <a:srgbClr val="000000"/>
      </a:dk2>
      <a:lt2>
        <a:srgbClr val="FFFFFF"/>
      </a:lt2>
      <a:accent1>
        <a:srgbClr val="FAD0E4"/>
      </a:accent1>
      <a:accent2>
        <a:srgbClr val="F6A1C9"/>
      </a:accent2>
      <a:accent3>
        <a:srgbClr val="F272AF"/>
      </a:accent3>
      <a:accent4>
        <a:srgbClr val="AF0F5B"/>
      </a:accent4>
      <a:accent5>
        <a:srgbClr val="750A3D"/>
      </a:accent5>
      <a:accent6>
        <a:srgbClr val="EA157A"/>
      </a:accent6>
      <a:hlink>
        <a:srgbClr val="AAB8DE"/>
      </a:hlink>
      <a:folHlink>
        <a:srgbClr val="738AC8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Другая 2">
    <a:dk1>
      <a:srgbClr val="FFFFFF"/>
    </a:dk1>
    <a:lt1>
      <a:srgbClr val="000000"/>
    </a:lt1>
    <a:dk2>
      <a:srgbClr val="000000"/>
    </a:dk2>
    <a:lt2>
      <a:srgbClr val="FFFFFF"/>
    </a:lt2>
    <a:accent1>
      <a:srgbClr val="FAD0E4"/>
    </a:accent1>
    <a:accent2>
      <a:srgbClr val="F6A1C9"/>
    </a:accent2>
    <a:accent3>
      <a:srgbClr val="F272AF"/>
    </a:accent3>
    <a:accent4>
      <a:srgbClr val="AF0F5B"/>
    </a:accent4>
    <a:accent5>
      <a:srgbClr val="750A3D"/>
    </a:accent5>
    <a:accent6>
      <a:srgbClr val="EA157A"/>
    </a:accent6>
    <a:hlink>
      <a:srgbClr val="AAB8DE"/>
    </a:hlink>
    <a:folHlink>
      <a:srgbClr val="738AC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421</TotalTime>
  <Words>234</Words>
  <PresentationFormat>Экран (4:3)</PresentationFormat>
  <Paragraphs>39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12</vt:i4>
      </vt:variant>
      <vt:variant>
        <vt:lpstr>Шаблон оформления</vt:lpstr>
      </vt:variant>
      <vt:variant>
        <vt:i4>9</vt:i4>
      </vt:variant>
      <vt:variant>
        <vt:lpstr>Заголовки слайдов</vt:lpstr>
      </vt:variant>
      <vt:variant>
        <vt:i4>7</vt:i4>
      </vt:variant>
    </vt:vector>
  </HeadingPairs>
  <TitlesOfParts>
    <vt:vector size="28" baseType="lpstr">
      <vt:lpstr>Franklin Gothic Book</vt:lpstr>
      <vt:lpstr>Arial</vt:lpstr>
      <vt:lpstr>Franklin Gothic Medium</vt:lpstr>
      <vt:lpstr>Wingdings 2</vt:lpstr>
      <vt:lpstr>Calibri</vt:lpstr>
      <vt:lpstr>Comic Sans MS</vt:lpstr>
      <vt:lpstr>Segoe Print</vt:lpstr>
      <vt:lpstr>KaiTi</vt:lpstr>
      <vt:lpstr>David</vt:lpstr>
      <vt:lpstr>Times New Roman</vt:lpstr>
      <vt:lpstr>Symbol</vt:lpstr>
      <vt:lpstr>Wingdings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Слайд 1</vt:lpstr>
      <vt:lpstr>Слайд 2</vt:lpstr>
      <vt:lpstr>СУИЦИДАЛЬНАЯ  АКТИВНОСТЬ:</vt:lpstr>
      <vt:lpstr>ЖИЗНЕННЫЕ СЦЕНАРИИ 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38</cp:revision>
  <dcterms:created xsi:type="dcterms:W3CDTF">2014-02-25T00:38:13Z</dcterms:created>
  <dcterms:modified xsi:type="dcterms:W3CDTF">2015-09-29T04:30:53Z</dcterms:modified>
</cp:coreProperties>
</file>